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6858000" cx="12192000"/>
  <p:notesSz cx="6858000" cy="9144000"/>
  <p:embeddedFontLst>
    <p:embeddedFont>
      <p:font typeface="Montserrat"/>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slide" Target="slides/slide1.xml"/><Relationship Id="rId19" Type="http://schemas.openxmlformats.org/officeDocument/2006/relationships/font" Target="fonts/Montserrat-boldItalic.fntdata"/><Relationship Id="rId6" Type="http://schemas.openxmlformats.org/officeDocument/2006/relationships/slide" Target="slides/slide2.xml"/><Relationship Id="rId18"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Times New Roman"/>
                <a:ea typeface="Times New Roman"/>
                <a:cs typeface="Times New Roman"/>
                <a:sym typeface="Times New Roman"/>
              </a:rPr>
              <a:t>Cyber threats are an ever-present danger in our increasingly digital world, necessitating vigilant cybersecurity measures for protection. These threats, ranging from malware to phishing and DDoS attacks, target individuals and organizations alike, aiming to steal sensitive information, disrupt operations, or cause financial harm. By adopting robust </a:t>
            </a:r>
            <a:r>
              <a:rPr lang="en-US" sz="1500">
                <a:latin typeface="Times New Roman"/>
                <a:ea typeface="Times New Roman"/>
                <a:cs typeface="Times New Roman"/>
                <a:sym typeface="Times New Roman"/>
              </a:rPr>
              <a:t>cyber security</a:t>
            </a:r>
            <a:r>
              <a:rPr lang="en-US" sz="1500">
                <a:latin typeface="Times New Roman"/>
                <a:ea typeface="Times New Roman"/>
                <a:cs typeface="Times New Roman"/>
                <a:sym typeface="Times New Roman"/>
              </a:rPr>
              <a:t> protocols, such as regular updates, user education, and employing advanced security technologies, we can mitigate the risk of cyber attacks and safeguard our digital assets against unauthorized access or damage.</a:t>
            </a:r>
            <a:endParaRPr sz="1500">
              <a:latin typeface="Times New Roman"/>
              <a:ea typeface="Times New Roman"/>
              <a:cs typeface="Times New Roman"/>
              <a:sym typeface="Times New Roman"/>
            </a:endParaRPr>
          </a:p>
        </p:txBody>
      </p:sp>
      <p:sp>
        <p:nvSpPr>
          <p:cNvPr id="191" name="Google Shape;19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These attacks aim to damage, disrupt, or gain unauthorized access to computer systems, networks, or devices, often with malicious intent. </a:t>
            </a:r>
            <a:endParaRPr sz="1800">
              <a:solidFill>
                <a:schemeClr val="dk1"/>
              </a:solidFill>
              <a:latin typeface="Times New Roman"/>
              <a:ea typeface="Times New Roman"/>
              <a:cs typeface="Times New Roman"/>
              <a:sym typeface="Times New Roman"/>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bc2d17f15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common attacks - DDoS, OWASP, Automated Threat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15 more types of attacks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this OWASP attacks are </a:t>
            </a:r>
            <a:r>
              <a:rPr lang="en-US"/>
              <a:t>different</a:t>
            </a:r>
            <a:r>
              <a:rPr lang="en-US"/>
              <a:t> kind of attacks </a:t>
            </a:r>
            <a:r>
              <a:rPr lang="en-US"/>
              <a:t>which</a:t>
            </a:r>
            <a:r>
              <a:rPr lang="en-US"/>
              <a:t> we </a:t>
            </a:r>
            <a:r>
              <a:rPr lang="en-US"/>
              <a:t>found</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are the main common attacks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1" name="Google Shape;101;g2bc2d17f151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700">
                <a:solidFill>
                  <a:schemeClr val="dk1"/>
                </a:solidFill>
                <a:latin typeface="Times New Roman"/>
                <a:ea typeface="Times New Roman"/>
                <a:cs typeface="Times New Roman"/>
                <a:sym typeface="Times New Roman"/>
              </a:rPr>
              <a:t>Certain regions or countries are more frequently targeted by cyber attacks than others, possibly due to geopolitical reasons, the concentration of tech companies, or varying levels of cybersecurity defenses.</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6" name="Google Shape;11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dd1bc129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700">
                <a:solidFill>
                  <a:schemeClr val="dk1"/>
                </a:solidFill>
                <a:latin typeface="Times New Roman"/>
                <a:ea typeface="Times New Roman"/>
                <a:cs typeface="Times New Roman"/>
                <a:sym typeface="Times New Roman"/>
              </a:rPr>
              <a:t>Certain regions or countries are more frequently targeted by cyber attacks than others, possibly due to geopolitical reasons, the concentration of tech companies, or varying levels of cybersecurity defenses.</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700">
                <a:solidFill>
                  <a:schemeClr val="dk1"/>
                </a:solidFill>
                <a:latin typeface="Times New Roman"/>
                <a:ea typeface="Times New Roman"/>
                <a:cs typeface="Times New Roman"/>
                <a:sym typeface="Times New Roman"/>
              </a:rPr>
              <a:t>US: United States, BR: Brazil, KE: Kenya, GB: United Kingdom, NG: Nigeria, AU: Australia, MX: Mexico, DE: Germany, IN: India, SG: Singapore, FR: France, CA: Canada, KW: Kuwait, MY: Malaysia, CO: Colombia</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7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7" name="Google Shape;127;g2bdd1bc129f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Total number 19 sectors or industries get affected </a:t>
            </a:r>
            <a:endParaRPr/>
          </a:p>
          <a:p>
            <a:pPr indent="0" lvl="0" marL="0" rtl="0" algn="l">
              <a:spcBef>
                <a:spcPts val="0"/>
              </a:spcBef>
              <a:spcAft>
                <a:spcPts val="0"/>
              </a:spcAft>
              <a:buNone/>
            </a:pPr>
            <a:r>
              <a:rPr lang="en-US"/>
              <a:t>common</a:t>
            </a:r>
            <a:r>
              <a:rPr lang="en-US"/>
              <a:t> industries - Gaming', 'Telecom and ISPs', 'Automotive', 'Education', 'News', 'Entertainment &amp; the Arts', '', 'Financial Services', 'Business', 'Law &amp; Government', 'Sports', 'Healthcare', 'Retail', 'Travel', 'Food &amp; Beverages', 'Society', 'Lifestyle', 'Computing &amp; IT', ', 'Gambling', 'Adult'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wHEN WE ENDED IUP WITH SMALL DATASET THIS WERE DISTINCT SECTOR THAT HAVE CONSTATNT ATTACKED CYBER AND HENCE WE CAME UO WITH HYPO AND THIS SECTORS ARE AFFECTED MORE THAN OTHER: </a:t>
            </a:r>
            <a:endParaRPr/>
          </a:p>
        </p:txBody>
      </p:sp>
      <p:sp>
        <p:nvSpPr>
          <p:cNvPr id="133" name="Google Shape;1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dk1"/>
                </a:solidFill>
                <a:latin typeface="Times New Roman"/>
                <a:ea typeface="Times New Roman"/>
                <a:cs typeface="Times New Roman"/>
                <a:sym typeface="Times New Roman"/>
              </a:rPr>
              <a:t>Hypothesis: Critical infrastructure sectors (e.g., healthcare, finance, energy) are targeted more and suffer greater impacts from cyber-attacks compared to other sectors.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
        <p:nvSpPr>
          <p:cNvPr id="144" name="Google Shape;14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gif"/><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8297E"/>
            </a:gs>
            <a:gs pos="72000">
              <a:srgbClr val="080C39"/>
            </a:gs>
            <a:gs pos="100000">
              <a:srgbClr val="080C39"/>
            </a:gs>
          </a:gsLst>
          <a:lin ang="0" scaled="0"/>
        </a:gra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949427" y="653328"/>
            <a:ext cx="8283428" cy="5753142"/>
          </a:xfrm>
          <a:custGeom>
            <a:rect b="b" l="l" r="r" t="t"/>
            <a:pathLst>
              <a:path extrusionOk="0" h="5753142" w="8283428">
                <a:moveTo>
                  <a:pt x="0" y="0"/>
                </a:moveTo>
                <a:lnTo>
                  <a:pt x="8283429" y="0"/>
                </a:lnTo>
                <a:lnTo>
                  <a:pt x="8283429" y="5753143"/>
                </a:lnTo>
                <a:lnTo>
                  <a:pt x="0" y="5753143"/>
                </a:lnTo>
                <a:close/>
              </a:path>
            </a:pathLst>
          </a:custGeom>
          <a:noFill/>
          <a:ln>
            <a:noFill/>
          </a:ln>
        </p:spPr>
      </p:pic>
      <p:pic>
        <p:nvPicPr>
          <p:cNvPr id="85" name="Google Shape;85;p13"/>
          <p:cNvPicPr preferRelativeResize="0"/>
          <p:nvPr/>
        </p:nvPicPr>
        <p:blipFill rotWithShape="1">
          <a:blip r:embed="rId4">
            <a:alphaModFix/>
          </a:blip>
          <a:srcRect b="0" l="0" r="0" t="0"/>
          <a:stretch/>
        </p:blipFill>
        <p:spPr>
          <a:xfrm>
            <a:off x="6034536" y="-54000"/>
            <a:ext cx="6171428" cy="6912000"/>
          </a:xfrm>
          <a:custGeom>
            <a:rect b="b" l="l" r="r" t="t"/>
            <a:pathLst>
              <a:path extrusionOk="0" h="6912000" w="6171428">
                <a:moveTo>
                  <a:pt x="0" y="0"/>
                </a:moveTo>
                <a:lnTo>
                  <a:pt x="6171429" y="0"/>
                </a:lnTo>
                <a:lnTo>
                  <a:pt x="6171429" y="6912000"/>
                </a:lnTo>
                <a:lnTo>
                  <a:pt x="0" y="6912000"/>
                </a:lnTo>
                <a:close/>
              </a:path>
            </a:pathLst>
          </a:custGeom>
          <a:noFill/>
          <a:ln>
            <a:noFill/>
          </a:ln>
        </p:spPr>
      </p:pic>
      <p:grpSp>
        <p:nvGrpSpPr>
          <p:cNvPr id="86" name="Google Shape;86;p13"/>
          <p:cNvGrpSpPr/>
          <p:nvPr/>
        </p:nvGrpSpPr>
        <p:grpSpPr>
          <a:xfrm>
            <a:off x="512812" y="717348"/>
            <a:ext cx="11176414" cy="5423400"/>
            <a:chOff x="672600" y="806116"/>
            <a:chExt cx="11176414" cy="5423400"/>
          </a:xfrm>
        </p:grpSpPr>
        <p:pic>
          <p:nvPicPr>
            <p:cNvPr id="87" name="Google Shape;87;p13"/>
            <p:cNvPicPr preferRelativeResize="0"/>
            <p:nvPr/>
          </p:nvPicPr>
          <p:blipFill rotWithShape="1">
            <a:blip r:embed="rId5">
              <a:alphaModFix/>
            </a:blip>
            <a:srcRect b="0" l="0" r="0" t="0"/>
            <a:stretch/>
          </p:blipFill>
          <p:spPr>
            <a:xfrm flipH="1">
              <a:off x="672600" y="806116"/>
              <a:ext cx="5423400" cy="5423400"/>
            </a:xfrm>
            <a:prstGeom prst="ellipse">
              <a:avLst/>
            </a:prstGeom>
            <a:noFill/>
            <a:ln>
              <a:noFill/>
            </a:ln>
            <a:effectLst>
              <a:outerShdw blurRad="215900" sx="102000" rotWithShape="0" algn="ctr" sy="102000">
                <a:srgbClr val="000000">
                  <a:alpha val="20784"/>
                </a:srgbClr>
              </a:outerShdw>
            </a:effectLst>
          </p:spPr>
        </p:pic>
        <p:grpSp>
          <p:nvGrpSpPr>
            <p:cNvPr id="88" name="Google Shape;88;p13"/>
            <p:cNvGrpSpPr/>
            <p:nvPr/>
          </p:nvGrpSpPr>
          <p:grpSpPr>
            <a:xfrm>
              <a:off x="5738014" y="806118"/>
              <a:ext cx="6111000" cy="4337450"/>
              <a:chOff x="5738014" y="492669"/>
              <a:chExt cx="6111000" cy="4337450"/>
            </a:xfrm>
          </p:grpSpPr>
          <p:sp>
            <p:nvSpPr>
              <p:cNvPr id="89" name="Google Shape;89;p13"/>
              <p:cNvSpPr txBox="1"/>
              <p:nvPr/>
            </p:nvSpPr>
            <p:spPr>
              <a:xfrm>
                <a:off x="5738014" y="492669"/>
                <a:ext cx="6111000" cy="2062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6400">
                    <a:solidFill>
                      <a:schemeClr val="lt1"/>
                    </a:solidFill>
                    <a:latin typeface="Times New Roman"/>
                    <a:ea typeface="Times New Roman"/>
                    <a:cs typeface="Times New Roman"/>
                    <a:sym typeface="Times New Roman"/>
                  </a:rPr>
                  <a:t>Cyber Threat Analysis</a:t>
                </a:r>
                <a:endParaRPr sz="100">
                  <a:latin typeface="Times New Roman"/>
                  <a:ea typeface="Times New Roman"/>
                  <a:cs typeface="Times New Roman"/>
                  <a:sym typeface="Times New Roman"/>
                </a:endParaRPr>
              </a:p>
            </p:txBody>
          </p:sp>
          <p:sp>
            <p:nvSpPr>
              <p:cNvPr id="90" name="Google Shape;90;p13"/>
              <p:cNvSpPr/>
              <p:nvPr/>
            </p:nvSpPr>
            <p:spPr>
              <a:xfrm>
                <a:off x="5950638" y="4017419"/>
                <a:ext cx="5808600" cy="812700"/>
              </a:xfrm>
              <a:prstGeom prst="roundRect">
                <a:avLst>
                  <a:gd fmla="val 50000" name="adj"/>
                </a:avLst>
              </a:prstGeom>
              <a:solidFill>
                <a:schemeClr val="accent2"/>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457200" rtl="0" algn="ctr">
                  <a:spcBef>
                    <a:spcPts val="0"/>
                  </a:spcBef>
                  <a:spcAft>
                    <a:spcPts val="0"/>
                  </a:spcAft>
                  <a:buClr>
                    <a:schemeClr val="dk1"/>
                  </a:buClr>
                  <a:buSzPts val="1100"/>
                  <a:buFont typeface="Arial"/>
                  <a:buNone/>
                </a:pPr>
                <a:r>
                  <a:t/>
                </a:r>
                <a:endParaRPr sz="2200">
                  <a:solidFill>
                    <a:schemeClr val="lt1"/>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US" sz="2200">
                    <a:solidFill>
                      <a:schemeClr val="lt1"/>
                    </a:solidFill>
                    <a:latin typeface="Times New Roman"/>
                    <a:ea typeface="Times New Roman"/>
                    <a:cs typeface="Times New Roman"/>
                    <a:sym typeface="Times New Roman"/>
                  </a:rPr>
                  <a:t>Nirbhay Singh Naruka, Viswadatta Chinta, </a:t>
                </a:r>
                <a:endParaRPr sz="2200">
                  <a:solidFill>
                    <a:schemeClr val="lt1"/>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rPr lang="en-US" sz="2200">
                    <a:solidFill>
                      <a:schemeClr val="lt1"/>
                    </a:solidFill>
                    <a:latin typeface="Times New Roman"/>
                    <a:ea typeface="Times New Roman"/>
                    <a:cs typeface="Times New Roman"/>
                    <a:sym typeface="Times New Roman"/>
                  </a:rPr>
                  <a:t>Prit Shah, Pranav Upadhyaya</a:t>
                </a:r>
                <a:endParaRPr sz="22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2200">
                  <a:solidFill>
                    <a:schemeClr val="lt1"/>
                  </a:solidFill>
                  <a:latin typeface="Times New Roman"/>
                  <a:ea typeface="Times New Roman"/>
                  <a:cs typeface="Times New Roman"/>
                  <a:sym typeface="Times New Roman"/>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2" name="Shape 192"/>
        <p:cNvGrpSpPr/>
        <p:nvPr/>
      </p:nvGrpSpPr>
      <p:grpSpPr>
        <a:xfrm>
          <a:off x="0" y="0"/>
          <a:ext cx="0" cy="0"/>
          <a:chOff x="0" y="0"/>
          <a:chExt cx="0" cy="0"/>
        </a:xfrm>
      </p:grpSpPr>
      <p:sp>
        <p:nvSpPr>
          <p:cNvPr id="193" name="Google Shape;193;p22"/>
          <p:cNvSpPr/>
          <p:nvPr/>
        </p:nvSpPr>
        <p:spPr>
          <a:xfrm>
            <a:off x="363425" y="451350"/>
            <a:ext cx="5509800" cy="5955300"/>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387350" lvl="0" marL="457200" marR="0" rtl="0" algn="l">
              <a:lnSpc>
                <a:spcPct val="150000"/>
              </a:lnSpc>
              <a:spcBef>
                <a:spcPts val="0"/>
              </a:spcBef>
              <a:spcAft>
                <a:spcPts val="0"/>
              </a:spcAft>
              <a:buClr>
                <a:schemeClr val="lt1"/>
              </a:buClr>
              <a:buSzPts val="2500"/>
              <a:buFont typeface="Times New Roman"/>
              <a:buChar char="●"/>
            </a:pPr>
            <a:r>
              <a:rPr lang="en-US" sz="2500">
                <a:solidFill>
                  <a:schemeClr val="lt1"/>
                </a:solidFill>
                <a:latin typeface="Times New Roman"/>
                <a:ea typeface="Times New Roman"/>
                <a:cs typeface="Times New Roman"/>
                <a:sym typeface="Times New Roman"/>
              </a:rPr>
              <a:t>Analyze threat level by region and sector</a:t>
            </a:r>
            <a:endParaRPr sz="2500">
              <a:solidFill>
                <a:schemeClr val="lt1"/>
              </a:solidFill>
              <a:latin typeface="Times New Roman"/>
              <a:ea typeface="Times New Roman"/>
              <a:cs typeface="Times New Roman"/>
              <a:sym typeface="Times New Roman"/>
            </a:endParaRPr>
          </a:p>
          <a:p>
            <a:pPr indent="-387350" lvl="0" marL="457200" rtl="0" algn="l">
              <a:lnSpc>
                <a:spcPct val="150000"/>
              </a:lnSpc>
              <a:spcBef>
                <a:spcPts val="0"/>
              </a:spcBef>
              <a:spcAft>
                <a:spcPts val="0"/>
              </a:spcAft>
              <a:buClr>
                <a:schemeClr val="lt1"/>
              </a:buClr>
              <a:buSzPts val="2500"/>
              <a:buFont typeface="Times New Roman"/>
              <a:buChar char="●"/>
            </a:pPr>
            <a:r>
              <a:rPr lang="en-US" sz="2500">
                <a:solidFill>
                  <a:schemeClr val="lt1"/>
                </a:solidFill>
                <a:latin typeface="Times New Roman"/>
                <a:ea typeface="Times New Roman"/>
                <a:cs typeface="Times New Roman"/>
                <a:sym typeface="Times New Roman"/>
              </a:rPr>
              <a:t>Map out the origins and targets of attacks to identify hotspots and analyze any correlations with political, economic, or social factors.</a:t>
            </a:r>
            <a:endParaRPr sz="2500">
              <a:solidFill>
                <a:schemeClr val="lt1"/>
              </a:solidFill>
              <a:latin typeface="Times New Roman"/>
              <a:ea typeface="Times New Roman"/>
              <a:cs typeface="Times New Roman"/>
              <a:sym typeface="Times New Roman"/>
            </a:endParaRPr>
          </a:p>
          <a:p>
            <a:pPr indent="-387350" lvl="0" marL="457200" rtl="0" algn="l">
              <a:lnSpc>
                <a:spcPct val="150000"/>
              </a:lnSpc>
              <a:spcBef>
                <a:spcPts val="0"/>
              </a:spcBef>
              <a:spcAft>
                <a:spcPts val="0"/>
              </a:spcAft>
              <a:buClr>
                <a:schemeClr val="lt1"/>
              </a:buClr>
              <a:buSzPts val="2500"/>
              <a:buFont typeface="Times New Roman"/>
              <a:buChar char="●"/>
            </a:pPr>
            <a:r>
              <a:rPr lang="en-US" sz="2500">
                <a:solidFill>
                  <a:schemeClr val="lt1"/>
                </a:solidFill>
                <a:latin typeface="Times New Roman"/>
                <a:ea typeface="Times New Roman"/>
                <a:cs typeface="Times New Roman"/>
                <a:sym typeface="Times New Roman"/>
              </a:rPr>
              <a:t>Explore protocols that would be effective in preventing attacks</a:t>
            </a:r>
            <a:endParaRPr sz="2500">
              <a:solidFill>
                <a:schemeClr val="lt1"/>
              </a:solidFill>
              <a:latin typeface="Times New Roman"/>
              <a:ea typeface="Times New Roman"/>
              <a:cs typeface="Times New Roman"/>
              <a:sym typeface="Times New Roman"/>
            </a:endParaRPr>
          </a:p>
        </p:txBody>
      </p:sp>
      <p:pic>
        <p:nvPicPr>
          <p:cNvPr id="194" name="Google Shape;194;p22"/>
          <p:cNvPicPr preferRelativeResize="0"/>
          <p:nvPr/>
        </p:nvPicPr>
        <p:blipFill rotWithShape="1">
          <a:blip r:embed="rId3">
            <a:alphaModFix/>
          </a:blip>
          <a:srcRect b="0" l="0" r="0" t="0"/>
          <a:stretch/>
        </p:blipFill>
        <p:spPr>
          <a:xfrm>
            <a:off x="5873261" y="451338"/>
            <a:ext cx="5955324" cy="5955324"/>
          </a:xfrm>
          <a:prstGeom prst="rect">
            <a:avLst/>
          </a:prstGeom>
          <a:noFill/>
          <a:ln>
            <a:noFill/>
          </a:ln>
        </p:spPr>
      </p:pic>
      <p:sp>
        <p:nvSpPr>
          <p:cNvPr id="195" name="Google Shape;195;p22"/>
          <p:cNvSpPr txBox="1"/>
          <p:nvPr/>
        </p:nvSpPr>
        <p:spPr>
          <a:xfrm>
            <a:off x="1016276" y="451356"/>
            <a:ext cx="4009200" cy="646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rgbClr val="ECECF1"/>
                </a:solidFill>
                <a:latin typeface="Times New Roman"/>
                <a:ea typeface="Times New Roman"/>
                <a:cs typeface="Times New Roman"/>
                <a:sym typeface="Times New Roman"/>
              </a:rPr>
              <a:t>Next steps</a:t>
            </a:r>
            <a:endParaRPr b="1" sz="36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9" name="Shape 199"/>
        <p:cNvGrpSpPr/>
        <p:nvPr/>
      </p:nvGrpSpPr>
      <p:grpSpPr>
        <a:xfrm>
          <a:off x="0" y="0"/>
          <a:ext cx="0" cy="0"/>
          <a:chOff x="0" y="0"/>
          <a:chExt cx="0" cy="0"/>
        </a:xfrm>
      </p:grpSpPr>
      <p:sp>
        <p:nvSpPr>
          <p:cNvPr id="200" name="Google Shape;200;p23"/>
          <p:cNvSpPr txBox="1"/>
          <p:nvPr>
            <p:ph type="title"/>
          </p:nvPr>
        </p:nvSpPr>
        <p:spPr>
          <a:xfrm>
            <a:off x="698225" y="2463350"/>
            <a:ext cx="10515600" cy="1325700"/>
          </a:xfrm>
          <a:prstGeom prst="rect">
            <a:avLst/>
          </a:prstGeom>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5400"/>
              <a:buFont typeface="Montserrat"/>
              <a:buNone/>
            </a:pPr>
            <a:r>
              <a:rPr b="1" lang="en-US" sz="5400">
                <a:solidFill>
                  <a:schemeClr val="lt1"/>
                </a:solidFill>
                <a:latin typeface="Montserrat"/>
                <a:ea typeface="Montserrat"/>
                <a:cs typeface="Montserrat"/>
                <a:sym typeface="Montserrat"/>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4" name="Shape 94"/>
        <p:cNvGrpSpPr/>
        <p:nvPr/>
      </p:nvGrpSpPr>
      <p:grpSpPr>
        <a:xfrm>
          <a:off x="0" y="0"/>
          <a:ext cx="0" cy="0"/>
          <a:chOff x="0" y="0"/>
          <a:chExt cx="0" cy="0"/>
        </a:xfrm>
      </p:grpSpPr>
      <p:sp>
        <p:nvSpPr>
          <p:cNvPr id="95" name="Google Shape;95;p14"/>
          <p:cNvSpPr txBox="1"/>
          <p:nvPr/>
        </p:nvSpPr>
        <p:spPr>
          <a:xfrm>
            <a:off x="413175" y="1566925"/>
            <a:ext cx="5228400" cy="4699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3100">
                <a:solidFill>
                  <a:schemeClr val="lt1"/>
                </a:solidFill>
                <a:latin typeface="Times New Roman"/>
                <a:ea typeface="Times New Roman"/>
                <a:cs typeface="Times New Roman"/>
                <a:sym typeface="Times New Roman"/>
              </a:rPr>
              <a:t>Cyber threats are attempts by individuals, groups, and organizations to breach the information systems of another.</a:t>
            </a:r>
            <a:endParaRPr sz="3100">
              <a:solidFill>
                <a:schemeClr val="lt1"/>
              </a:solidFill>
              <a:latin typeface="Times New Roman"/>
              <a:ea typeface="Times New Roman"/>
              <a:cs typeface="Times New Roman"/>
              <a:sym typeface="Times New Roman"/>
            </a:endParaRPr>
          </a:p>
        </p:txBody>
      </p:sp>
      <p:grpSp>
        <p:nvGrpSpPr>
          <p:cNvPr id="96" name="Google Shape;96;p14"/>
          <p:cNvGrpSpPr/>
          <p:nvPr/>
        </p:nvGrpSpPr>
        <p:grpSpPr>
          <a:xfrm>
            <a:off x="413168" y="667489"/>
            <a:ext cx="11065985" cy="5523024"/>
            <a:chOff x="540153" y="456638"/>
            <a:chExt cx="10717661" cy="5776014"/>
          </a:xfrm>
        </p:grpSpPr>
        <p:pic>
          <p:nvPicPr>
            <p:cNvPr descr="Free photo ai cybersecurity, virus protection in machine learning" id="97" name="Google Shape;97;p14"/>
            <p:cNvPicPr preferRelativeResize="0"/>
            <p:nvPr/>
          </p:nvPicPr>
          <p:blipFill rotWithShape="1">
            <a:blip r:embed="rId3">
              <a:alphaModFix/>
            </a:blip>
            <a:srcRect b="0" l="0" r="0" t="0"/>
            <a:stretch/>
          </p:blipFill>
          <p:spPr>
            <a:xfrm>
              <a:off x="5650514" y="625351"/>
              <a:ext cx="5607300" cy="5607300"/>
            </a:xfrm>
            <a:prstGeom prst="ellipse">
              <a:avLst/>
            </a:prstGeom>
            <a:noFill/>
            <a:ln>
              <a:noFill/>
            </a:ln>
            <a:effectLst>
              <a:outerShdw blurRad="127000" sx="102000" rotWithShape="0" algn="ctr" sy="102000">
                <a:srgbClr val="000000">
                  <a:alpha val="24710"/>
                </a:srgbClr>
              </a:outerShdw>
            </a:effectLst>
          </p:spPr>
        </p:pic>
        <p:sp>
          <p:nvSpPr>
            <p:cNvPr id="98" name="Google Shape;98;p14"/>
            <p:cNvSpPr txBox="1"/>
            <p:nvPr/>
          </p:nvSpPr>
          <p:spPr>
            <a:xfrm>
              <a:off x="540153" y="456638"/>
              <a:ext cx="4906800" cy="646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3600" u="none" cap="none" strike="noStrike">
                  <a:solidFill>
                    <a:srgbClr val="ECECF1"/>
                  </a:solidFill>
                  <a:latin typeface="Times New Roman"/>
                  <a:ea typeface="Times New Roman"/>
                  <a:cs typeface="Times New Roman"/>
                  <a:sym typeface="Times New Roman"/>
                </a:rPr>
                <a:t>Introduction </a:t>
              </a:r>
              <a:endParaRPr b="1" sz="3600">
                <a:solidFill>
                  <a:schemeClr val="dk1"/>
                </a:solidFill>
                <a:latin typeface="Times New Roman"/>
                <a:ea typeface="Times New Roman"/>
                <a:cs typeface="Times New Roman"/>
                <a:sym typeface="Times New Roman"/>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 name="Shape 102"/>
        <p:cNvGrpSpPr/>
        <p:nvPr/>
      </p:nvGrpSpPr>
      <p:grpSpPr>
        <a:xfrm>
          <a:off x="0" y="0"/>
          <a:ext cx="0" cy="0"/>
          <a:chOff x="0" y="0"/>
          <a:chExt cx="0" cy="0"/>
        </a:xfrm>
      </p:grpSpPr>
      <p:grpSp>
        <p:nvGrpSpPr>
          <p:cNvPr id="103" name="Google Shape;103;p15"/>
          <p:cNvGrpSpPr/>
          <p:nvPr/>
        </p:nvGrpSpPr>
        <p:grpSpPr>
          <a:xfrm>
            <a:off x="0" y="20998"/>
            <a:ext cx="11866500" cy="3950647"/>
            <a:chOff x="-152400" y="213496"/>
            <a:chExt cx="11866500" cy="3802721"/>
          </a:xfrm>
        </p:grpSpPr>
        <p:grpSp>
          <p:nvGrpSpPr>
            <p:cNvPr id="104" name="Google Shape;104;p15"/>
            <p:cNvGrpSpPr/>
            <p:nvPr/>
          </p:nvGrpSpPr>
          <p:grpSpPr>
            <a:xfrm>
              <a:off x="0" y="3466850"/>
              <a:ext cx="7185075" cy="549367"/>
              <a:chOff x="-58615" y="3466850"/>
              <a:chExt cx="7185075" cy="549367"/>
            </a:xfrm>
          </p:grpSpPr>
          <p:sp>
            <p:nvSpPr>
              <p:cNvPr id="105" name="Google Shape;105;p15"/>
              <p:cNvSpPr txBox="1"/>
              <p:nvPr/>
            </p:nvSpPr>
            <p:spPr>
              <a:xfrm>
                <a:off x="-58615" y="3482817"/>
                <a:ext cx="3027000" cy="533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Font typeface="Arial"/>
                  <a:buNone/>
                </a:pPr>
                <a:r>
                  <a:rPr b="1" lang="en-US" sz="3000">
                    <a:solidFill>
                      <a:schemeClr val="lt1"/>
                    </a:solidFill>
                    <a:latin typeface="Times New Roman"/>
                    <a:ea typeface="Times New Roman"/>
                    <a:cs typeface="Times New Roman"/>
                    <a:sym typeface="Times New Roman"/>
                  </a:rPr>
                  <a:t>DDoS</a:t>
                </a:r>
                <a:endParaRPr b="1" sz="3000">
                  <a:solidFill>
                    <a:schemeClr val="lt1"/>
                  </a:solidFill>
                  <a:latin typeface="Times New Roman"/>
                  <a:ea typeface="Times New Roman"/>
                  <a:cs typeface="Times New Roman"/>
                  <a:sym typeface="Times New Roman"/>
                </a:endParaRPr>
              </a:p>
            </p:txBody>
          </p:sp>
          <p:sp>
            <p:nvSpPr>
              <p:cNvPr id="106" name="Google Shape;106;p15"/>
              <p:cNvSpPr txBox="1"/>
              <p:nvPr/>
            </p:nvSpPr>
            <p:spPr>
              <a:xfrm>
                <a:off x="3397760" y="3466850"/>
                <a:ext cx="3728700" cy="53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chemeClr val="lt1"/>
                    </a:solidFill>
                    <a:latin typeface="Times New Roman"/>
                    <a:ea typeface="Times New Roman"/>
                    <a:cs typeface="Times New Roman"/>
                    <a:sym typeface="Times New Roman"/>
                  </a:rPr>
                  <a:t>Ransomware </a:t>
                </a:r>
                <a:endParaRPr b="1" sz="3000">
                  <a:solidFill>
                    <a:schemeClr val="lt1"/>
                  </a:solidFill>
                  <a:latin typeface="Times New Roman"/>
                  <a:ea typeface="Times New Roman"/>
                  <a:cs typeface="Times New Roman"/>
                  <a:sym typeface="Times New Roman"/>
                </a:endParaRPr>
              </a:p>
            </p:txBody>
          </p:sp>
        </p:grpSp>
        <p:sp>
          <p:nvSpPr>
            <p:cNvPr id="107" name="Google Shape;107;p15"/>
            <p:cNvSpPr txBox="1"/>
            <p:nvPr/>
          </p:nvSpPr>
          <p:spPr>
            <a:xfrm>
              <a:off x="-152400" y="213496"/>
              <a:ext cx="11866500" cy="622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a:solidFill>
                    <a:srgbClr val="ECECF1"/>
                  </a:solidFill>
                  <a:latin typeface="Times New Roman"/>
                  <a:ea typeface="Times New Roman"/>
                  <a:cs typeface="Times New Roman"/>
                  <a:sym typeface="Times New Roman"/>
                </a:rPr>
                <a:t>Types Of Cyber </a:t>
              </a:r>
              <a:r>
                <a:rPr b="1" lang="en-US" sz="3600">
                  <a:solidFill>
                    <a:srgbClr val="ECECF1"/>
                  </a:solidFill>
                  <a:latin typeface="Times New Roman"/>
                  <a:ea typeface="Times New Roman"/>
                  <a:cs typeface="Times New Roman"/>
                  <a:sym typeface="Times New Roman"/>
                </a:rPr>
                <a:t>Attack</a:t>
              </a:r>
              <a:r>
                <a:rPr b="1" lang="en-US" sz="3600">
                  <a:solidFill>
                    <a:srgbClr val="ECECF1"/>
                  </a:solidFill>
                  <a:latin typeface="Times New Roman"/>
                  <a:ea typeface="Times New Roman"/>
                  <a:cs typeface="Times New Roman"/>
                  <a:sym typeface="Times New Roman"/>
                </a:rPr>
                <a:t>s</a:t>
              </a:r>
              <a:endParaRPr b="1" sz="3600">
                <a:solidFill>
                  <a:schemeClr val="dk1"/>
                </a:solidFill>
                <a:latin typeface="Times New Roman"/>
                <a:ea typeface="Times New Roman"/>
                <a:cs typeface="Times New Roman"/>
                <a:sym typeface="Times New Roman"/>
              </a:endParaRPr>
            </a:p>
          </p:txBody>
        </p:sp>
      </p:grpSp>
      <p:sp>
        <p:nvSpPr>
          <p:cNvPr id="108" name="Google Shape;108;p15"/>
          <p:cNvSpPr txBox="1"/>
          <p:nvPr/>
        </p:nvSpPr>
        <p:spPr>
          <a:xfrm>
            <a:off x="215463" y="4244700"/>
            <a:ext cx="3258300" cy="1908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800">
                <a:solidFill>
                  <a:schemeClr val="lt1"/>
                </a:solidFill>
                <a:latin typeface="Times New Roman"/>
                <a:ea typeface="Times New Roman"/>
                <a:cs typeface="Times New Roman"/>
                <a:sym typeface="Times New Roman"/>
              </a:rPr>
              <a:t>To Disrupt services by flooding </a:t>
            </a:r>
            <a:r>
              <a:rPr lang="en-US" sz="2800">
                <a:solidFill>
                  <a:schemeClr val="lt1"/>
                </a:solidFill>
                <a:latin typeface="Times New Roman"/>
                <a:ea typeface="Times New Roman"/>
                <a:cs typeface="Times New Roman"/>
                <a:sym typeface="Times New Roman"/>
              </a:rPr>
              <a:t>requests</a:t>
            </a:r>
            <a:r>
              <a:rPr lang="en-US" sz="2800">
                <a:solidFill>
                  <a:schemeClr val="lt1"/>
                </a:solidFill>
                <a:latin typeface="Times New Roman"/>
                <a:ea typeface="Times New Roman"/>
                <a:cs typeface="Times New Roman"/>
                <a:sym typeface="Times New Roman"/>
              </a:rPr>
              <a:t> to host networks</a:t>
            </a:r>
            <a:endParaRPr sz="2800">
              <a:solidFill>
                <a:schemeClr val="lt1"/>
              </a:solidFill>
              <a:latin typeface="Times New Roman"/>
              <a:ea typeface="Times New Roman"/>
              <a:cs typeface="Times New Roman"/>
              <a:sym typeface="Times New Roman"/>
            </a:endParaRPr>
          </a:p>
        </p:txBody>
      </p:sp>
      <p:pic>
        <p:nvPicPr>
          <p:cNvPr id="109" name="Google Shape;109;p15"/>
          <p:cNvPicPr preferRelativeResize="0"/>
          <p:nvPr/>
        </p:nvPicPr>
        <p:blipFill rotWithShape="1">
          <a:blip r:embed="rId3">
            <a:alphaModFix/>
          </a:blip>
          <a:srcRect b="-9409" l="18914" r="13559" t="0"/>
          <a:stretch/>
        </p:blipFill>
        <p:spPr>
          <a:xfrm>
            <a:off x="215475" y="900750"/>
            <a:ext cx="3000973" cy="2378876"/>
          </a:xfrm>
          <a:prstGeom prst="rect">
            <a:avLst/>
          </a:prstGeom>
          <a:noFill/>
          <a:ln>
            <a:noFill/>
          </a:ln>
        </p:spPr>
      </p:pic>
      <p:pic>
        <p:nvPicPr>
          <p:cNvPr id="110" name="Google Shape;110;p15"/>
          <p:cNvPicPr preferRelativeResize="0"/>
          <p:nvPr/>
        </p:nvPicPr>
        <p:blipFill rotWithShape="1">
          <a:blip r:embed="rId4">
            <a:alphaModFix/>
          </a:blip>
          <a:srcRect b="0" l="5283" r="6361" t="0"/>
          <a:stretch/>
        </p:blipFill>
        <p:spPr>
          <a:xfrm>
            <a:off x="3736425" y="846562"/>
            <a:ext cx="3510450" cy="2234200"/>
          </a:xfrm>
          <a:prstGeom prst="rect">
            <a:avLst/>
          </a:prstGeom>
          <a:noFill/>
          <a:ln>
            <a:noFill/>
          </a:ln>
        </p:spPr>
      </p:pic>
      <p:sp>
        <p:nvSpPr>
          <p:cNvPr id="111" name="Google Shape;111;p15"/>
          <p:cNvSpPr txBox="1"/>
          <p:nvPr/>
        </p:nvSpPr>
        <p:spPr>
          <a:xfrm>
            <a:off x="7627875" y="774225"/>
            <a:ext cx="4252500" cy="4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3000">
                <a:solidFill>
                  <a:schemeClr val="lt1"/>
                </a:solidFill>
                <a:latin typeface="Times New Roman"/>
                <a:ea typeface="Times New Roman"/>
                <a:cs typeface="Times New Roman"/>
                <a:sym typeface="Times New Roman"/>
              </a:rPr>
              <a:t>OWASP attacks</a:t>
            </a:r>
            <a:endParaRPr b="1" sz="3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112" name="Google Shape;112;p15"/>
          <p:cNvSpPr txBox="1"/>
          <p:nvPr/>
        </p:nvSpPr>
        <p:spPr>
          <a:xfrm>
            <a:off x="3580038" y="4143475"/>
            <a:ext cx="3951900" cy="2555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800">
                <a:solidFill>
                  <a:schemeClr val="lt1"/>
                </a:solidFill>
                <a:latin typeface="Times New Roman"/>
                <a:ea typeface="Times New Roman"/>
                <a:cs typeface="Times New Roman"/>
                <a:sym typeface="Times New Roman"/>
              </a:rPr>
              <a:t>Encrypts critical data by the use of malwares through phishing attacks demanding ransom.</a:t>
            </a:r>
            <a:endParaRPr sz="2800">
              <a:solidFill>
                <a:schemeClr val="lt1"/>
              </a:solidFill>
              <a:latin typeface="Times New Roman"/>
              <a:ea typeface="Times New Roman"/>
              <a:cs typeface="Times New Roman"/>
              <a:sym typeface="Times New Roman"/>
            </a:endParaRPr>
          </a:p>
        </p:txBody>
      </p:sp>
      <p:sp>
        <p:nvSpPr>
          <p:cNvPr id="113" name="Google Shape;113;p15"/>
          <p:cNvSpPr txBox="1"/>
          <p:nvPr/>
        </p:nvSpPr>
        <p:spPr>
          <a:xfrm>
            <a:off x="7766850" y="1588375"/>
            <a:ext cx="4183200" cy="5156400"/>
          </a:xfrm>
          <a:prstGeom prst="rect">
            <a:avLst/>
          </a:prstGeom>
          <a:noFill/>
          <a:ln>
            <a:noFill/>
          </a:ln>
        </p:spPr>
        <p:txBody>
          <a:bodyPr anchorCtr="0" anchor="t" bIns="91425" lIns="91425" spcFirstLastPara="1" rIns="91425" wrap="square" tIns="91425">
            <a:spAutoFit/>
          </a:bodyPr>
          <a:lstStyle/>
          <a:p>
            <a:pPr indent="-419100" lvl="0" marL="45720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Cross-site </a:t>
            </a:r>
            <a:r>
              <a:rPr lang="en-US" sz="3000">
                <a:solidFill>
                  <a:schemeClr val="lt1"/>
                </a:solidFill>
                <a:latin typeface="Times New Roman"/>
                <a:ea typeface="Times New Roman"/>
                <a:cs typeface="Times New Roman"/>
                <a:sym typeface="Times New Roman"/>
              </a:rPr>
              <a:t>Scripting</a:t>
            </a:r>
            <a:endParaRPr sz="3000">
              <a:solidFill>
                <a:schemeClr val="lt1"/>
              </a:solidFill>
              <a:latin typeface="Times New Roman"/>
              <a:ea typeface="Times New Roman"/>
              <a:cs typeface="Times New Roman"/>
              <a:sym typeface="Times New Roman"/>
            </a:endParaRPr>
          </a:p>
          <a:p>
            <a:pPr indent="-419100" lvl="0" marL="45720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SQL Injection</a:t>
            </a:r>
            <a:endParaRPr sz="3000">
              <a:solidFill>
                <a:schemeClr val="lt1"/>
              </a:solidFill>
              <a:latin typeface="Times New Roman"/>
              <a:ea typeface="Times New Roman"/>
              <a:cs typeface="Times New Roman"/>
              <a:sym typeface="Times New Roman"/>
            </a:endParaRPr>
          </a:p>
          <a:p>
            <a:pPr indent="-419100" lvl="0" marL="45720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Command injection</a:t>
            </a:r>
            <a:endParaRPr sz="3000">
              <a:solidFill>
                <a:schemeClr val="lt1"/>
              </a:solidFill>
              <a:latin typeface="Times New Roman"/>
              <a:ea typeface="Times New Roman"/>
              <a:cs typeface="Times New Roman"/>
              <a:sym typeface="Times New Roman"/>
            </a:endParaRPr>
          </a:p>
          <a:p>
            <a:pPr indent="-419100" lvl="0" marL="45720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Path Traversal</a:t>
            </a:r>
            <a:endParaRPr sz="3000">
              <a:solidFill>
                <a:schemeClr val="lt1"/>
              </a:solidFill>
              <a:latin typeface="Times New Roman"/>
              <a:ea typeface="Times New Roman"/>
              <a:cs typeface="Times New Roman"/>
              <a:sym typeface="Times New Roman"/>
            </a:endParaRPr>
          </a:p>
          <a:p>
            <a:pPr indent="-419100" lvl="0" marL="45720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Content spoofing</a:t>
            </a:r>
            <a:endParaRPr sz="3000">
              <a:solidFill>
                <a:schemeClr val="lt1"/>
              </a:solidFill>
              <a:latin typeface="Times New Roman"/>
              <a:ea typeface="Times New Roman"/>
              <a:cs typeface="Times New Roman"/>
              <a:sym typeface="Times New Roman"/>
            </a:endParaRPr>
          </a:p>
          <a:p>
            <a:pPr indent="-419100" lvl="0" marL="457200" rtl="0" algn="l">
              <a:lnSpc>
                <a:spcPct val="150000"/>
              </a:lnSpc>
              <a:spcBef>
                <a:spcPts val="0"/>
              </a:spcBef>
              <a:spcAft>
                <a:spcPts val="0"/>
              </a:spcAft>
              <a:buClr>
                <a:schemeClr val="lt1"/>
              </a:buClr>
              <a:buSzPts val="3000"/>
              <a:buFont typeface="Times New Roman"/>
              <a:buChar char="●"/>
            </a:pPr>
            <a:r>
              <a:rPr lang="en-US" sz="3000">
                <a:solidFill>
                  <a:schemeClr val="lt1"/>
                </a:solidFill>
                <a:latin typeface="Times New Roman"/>
                <a:ea typeface="Times New Roman"/>
                <a:cs typeface="Times New Roman"/>
                <a:sym typeface="Times New Roman"/>
              </a:rPr>
              <a:t>Cache poisoning</a:t>
            </a:r>
            <a:endParaRPr sz="30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7" name="Shape 117"/>
        <p:cNvGrpSpPr/>
        <p:nvPr/>
      </p:nvGrpSpPr>
      <p:grpSpPr>
        <a:xfrm>
          <a:off x="0" y="0"/>
          <a:ext cx="0" cy="0"/>
          <a:chOff x="0" y="0"/>
          <a:chExt cx="0" cy="0"/>
        </a:xfrm>
      </p:grpSpPr>
      <p:grpSp>
        <p:nvGrpSpPr>
          <p:cNvPr id="118" name="Google Shape;118;p16"/>
          <p:cNvGrpSpPr/>
          <p:nvPr/>
        </p:nvGrpSpPr>
        <p:grpSpPr>
          <a:xfrm>
            <a:off x="323469" y="410575"/>
            <a:ext cx="11699631" cy="6036850"/>
            <a:chOff x="492369" y="447675"/>
            <a:chExt cx="11699631" cy="6036850"/>
          </a:xfrm>
        </p:grpSpPr>
        <p:pic>
          <p:nvPicPr>
            <p:cNvPr descr="Free photo 3d internet secuirty badge" id="119" name="Google Shape;119;p16"/>
            <p:cNvPicPr preferRelativeResize="0"/>
            <p:nvPr/>
          </p:nvPicPr>
          <p:blipFill rotWithShape="1">
            <a:blip r:embed="rId3">
              <a:alphaModFix/>
            </a:blip>
            <a:srcRect b="0" l="0" r="0" t="0"/>
            <a:stretch/>
          </p:blipFill>
          <p:spPr>
            <a:xfrm>
              <a:off x="6229350" y="447675"/>
              <a:ext cx="5962650" cy="5962650"/>
            </a:xfrm>
            <a:prstGeom prst="rect">
              <a:avLst/>
            </a:prstGeom>
            <a:noFill/>
            <a:ln>
              <a:noFill/>
            </a:ln>
          </p:spPr>
        </p:pic>
        <p:grpSp>
          <p:nvGrpSpPr>
            <p:cNvPr id="120" name="Google Shape;120;p16"/>
            <p:cNvGrpSpPr/>
            <p:nvPr/>
          </p:nvGrpSpPr>
          <p:grpSpPr>
            <a:xfrm>
              <a:off x="492369" y="1276627"/>
              <a:ext cx="5736906" cy="5207898"/>
              <a:chOff x="492369" y="1276627"/>
              <a:chExt cx="5736906" cy="5207898"/>
            </a:xfrm>
          </p:grpSpPr>
          <p:sp>
            <p:nvSpPr>
              <p:cNvPr id="121" name="Google Shape;121;p16"/>
              <p:cNvSpPr txBox="1"/>
              <p:nvPr/>
            </p:nvSpPr>
            <p:spPr>
              <a:xfrm>
                <a:off x="492369" y="1276627"/>
                <a:ext cx="5404200" cy="646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Times New Roman"/>
                    <a:ea typeface="Times New Roman"/>
                    <a:cs typeface="Times New Roman"/>
                    <a:sym typeface="Times New Roman"/>
                  </a:rPr>
                  <a:t>Hypothesis 1</a:t>
                </a:r>
                <a:endParaRPr b="1" sz="3600">
                  <a:solidFill>
                    <a:schemeClr val="lt1"/>
                  </a:solidFill>
                  <a:latin typeface="Times New Roman"/>
                  <a:ea typeface="Times New Roman"/>
                  <a:cs typeface="Times New Roman"/>
                  <a:sym typeface="Times New Roman"/>
                </a:endParaRPr>
              </a:p>
            </p:txBody>
          </p:sp>
          <p:grpSp>
            <p:nvGrpSpPr>
              <p:cNvPr id="122" name="Google Shape;122;p16"/>
              <p:cNvGrpSpPr/>
              <p:nvPr/>
            </p:nvGrpSpPr>
            <p:grpSpPr>
              <a:xfrm>
                <a:off x="492375" y="2808325"/>
                <a:ext cx="5736900" cy="3676200"/>
                <a:chOff x="492375" y="2808325"/>
                <a:chExt cx="5736900" cy="3676200"/>
              </a:xfrm>
            </p:grpSpPr>
            <p:sp>
              <p:nvSpPr>
                <p:cNvPr id="123" name="Google Shape;123;p16"/>
                <p:cNvSpPr/>
                <p:nvPr/>
              </p:nvSpPr>
              <p:spPr>
                <a:xfrm>
                  <a:off x="492375" y="2808325"/>
                  <a:ext cx="5736900" cy="3676200"/>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16"/>
                <p:cNvSpPr txBox="1"/>
                <p:nvPr/>
              </p:nvSpPr>
              <p:spPr>
                <a:xfrm>
                  <a:off x="564200" y="2952325"/>
                  <a:ext cx="5552100" cy="3135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200">
                      <a:solidFill>
                        <a:schemeClr val="lt1"/>
                      </a:solidFill>
                      <a:latin typeface="Times New Roman"/>
                      <a:ea typeface="Times New Roman"/>
                      <a:cs typeface="Times New Roman"/>
                      <a:sym typeface="Times New Roman"/>
                    </a:rPr>
                    <a:t>Developed countries are more susceptible to cyber attacks than others due to their geopolitical significance, economic status, cyber infrastructure development, legal and regulatory frameworks.</a:t>
                  </a:r>
                  <a:endParaRPr sz="2200">
                    <a:solidFill>
                      <a:schemeClr val="lt1"/>
                    </a:solidFill>
                    <a:latin typeface="Times New Roman"/>
                    <a:ea typeface="Times New Roman"/>
                    <a:cs typeface="Times New Roman"/>
                    <a:sym typeface="Times New Roman"/>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8" name="Shape 128"/>
        <p:cNvGrpSpPr/>
        <p:nvPr/>
      </p:nvGrpSpPr>
      <p:grpSpPr>
        <a:xfrm>
          <a:off x="0" y="0"/>
          <a:ext cx="0" cy="0"/>
          <a:chOff x="0" y="0"/>
          <a:chExt cx="0" cy="0"/>
        </a:xfrm>
      </p:grpSpPr>
      <p:pic>
        <p:nvPicPr>
          <p:cNvPr id="129" name="Google Shape;129;p17"/>
          <p:cNvPicPr preferRelativeResize="0"/>
          <p:nvPr/>
        </p:nvPicPr>
        <p:blipFill>
          <a:blip r:embed="rId3">
            <a:alphaModFix/>
          </a:blip>
          <a:stretch>
            <a:fillRect/>
          </a:stretch>
        </p:blipFill>
        <p:spPr>
          <a:xfrm>
            <a:off x="1202201" y="833450"/>
            <a:ext cx="9787587" cy="5881675"/>
          </a:xfrm>
          <a:prstGeom prst="rect">
            <a:avLst/>
          </a:prstGeom>
          <a:noFill/>
          <a:ln>
            <a:noFill/>
          </a:ln>
        </p:spPr>
      </p:pic>
      <p:sp>
        <p:nvSpPr>
          <p:cNvPr id="130" name="Google Shape;130;p17"/>
          <p:cNvSpPr txBox="1"/>
          <p:nvPr/>
        </p:nvSpPr>
        <p:spPr>
          <a:xfrm>
            <a:off x="3364200" y="56575"/>
            <a:ext cx="54636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500">
                <a:solidFill>
                  <a:schemeClr val="lt1"/>
                </a:solidFill>
                <a:latin typeface="Times New Roman"/>
                <a:ea typeface="Times New Roman"/>
                <a:cs typeface="Times New Roman"/>
                <a:sym typeface="Times New Roman"/>
              </a:rPr>
              <a:t>Countries</a:t>
            </a:r>
            <a:r>
              <a:rPr b="1" lang="en-US" sz="3500">
                <a:solidFill>
                  <a:schemeClr val="lt1"/>
                </a:solidFill>
                <a:latin typeface="Times New Roman"/>
                <a:ea typeface="Times New Roman"/>
                <a:cs typeface="Times New Roman"/>
                <a:sym typeface="Times New Roman"/>
              </a:rPr>
              <a:t> being attacked</a:t>
            </a:r>
            <a:endParaRPr b="1" sz="35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4" name="Shape 134"/>
        <p:cNvGrpSpPr/>
        <p:nvPr/>
      </p:nvGrpSpPr>
      <p:grpSpPr>
        <a:xfrm>
          <a:off x="0" y="0"/>
          <a:ext cx="0" cy="0"/>
          <a:chOff x="0" y="0"/>
          <a:chExt cx="0" cy="0"/>
        </a:xfrm>
      </p:grpSpPr>
      <p:grpSp>
        <p:nvGrpSpPr>
          <p:cNvPr id="135" name="Google Shape;135;p18"/>
          <p:cNvGrpSpPr/>
          <p:nvPr/>
        </p:nvGrpSpPr>
        <p:grpSpPr>
          <a:xfrm>
            <a:off x="28" y="190825"/>
            <a:ext cx="12191874" cy="6145976"/>
            <a:chOff x="4188751" y="190823"/>
            <a:chExt cx="7346715" cy="5333659"/>
          </a:xfrm>
        </p:grpSpPr>
        <p:grpSp>
          <p:nvGrpSpPr>
            <p:cNvPr id="136" name="Google Shape;136;p18"/>
            <p:cNvGrpSpPr/>
            <p:nvPr/>
          </p:nvGrpSpPr>
          <p:grpSpPr>
            <a:xfrm>
              <a:off x="8921264" y="1624346"/>
              <a:ext cx="2614202" cy="3900136"/>
              <a:chOff x="8921264" y="1592108"/>
              <a:chExt cx="2614202" cy="3900136"/>
            </a:xfrm>
          </p:grpSpPr>
          <p:sp>
            <p:nvSpPr>
              <p:cNvPr id="137" name="Google Shape;137;p18"/>
              <p:cNvSpPr txBox="1"/>
              <p:nvPr/>
            </p:nvSpPr>
            <p:spPr>
              <a:xfrm>
                <a:off x="8921264" y="1592108"/>
                <a:ext cx="2344500" cy="40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138" name="Google Shape;138;p18"/>
              <p:cNvSpPr txBox="1"/>
              <p:nvPr/>
            </p:nvSpPr>
            <p:spPr>
              <a:xfrm>
                <a:off x="8921266" y="3341795"/>
                <a:ext cx="2614200" cy="4008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p:txBody>
          </p:sp>
          <p:sp>
            <p:nvSpPr>
              <p:cNvPr id="139" name="Google Shape;139;p18"/>
              <p:cNvSpPr txBox="1"/>
              <p:nvPr/>
            </p:nvSpPr>
            <p:spPr>
              <a:xfrm>
                <a:off x="8921264" y="5091444"/>
                <a:ext cx="2344500" cy="40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140" name="Google Shape;140;p18"/>
            <p:cNvSpPr txBox="1"/>
            <p:nvPr/>
          </p:nvSpPr>
          <p:spPr>
            <a:xfrm>
              <a:off x="4188751" y="190823"/>
              <a:ext cx="7346700" cy="914400"/>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chemeClr val="dk1"/>
                </a:buClr>
                <a:buSzPts val="1100"/>
                <a:buFont typeface="Arial"/>
                <a:buNone/>
              </a:pPr>
              <a:r>
                <a:rPr lang="en-US" sz="3600">
                  <a:solidFill>
                    <a:schemeClr val="lt1"/>
                  </a:solidFill>
                  <a:latin typeface="Times New Roman"/>
                  <a:ea typeface="Times New Roman"/>
                  <a:cs typeface="Times New Roman"/>
                  <a:sym typeface="Times New Roman"/>
                </a:rPr>
                <a:t>Sectors</a:t>
              </a:r>
              <a:endParaRPr b="1" sz="5000">
                <a:solidFill>
                  <a:schemeClr val="lt1"/>
                </a:solidFill>
                <a:latin typeface="Times New Roman"/>
                <a:ea typeface="Times New Roman"/>
                <a:cs typeface="Times New Roman"/>
                <a:sym typeface="Times New Roman"/>
              </a:endParaRPr>
            </a:p>
          </p:txBody>
        </p:sp>
      </p:grpSp>
      <p:pic>
        <p:nvPicPr>
          <p:cNvPr id="141" name="Google Shape;141;p18"/>
          <p:cNvPicPr preferRelativeResize="0"/>
          <p:nvPr/>
        </p:nvPicPr>
        <p:blipFill>
          <a:blip r:embed="rId3">
            <a:alphaModFix/>
          </a:blip>
          <a:stretch>
            <a:fillRect/>
          </a:stretch>
        </p:blipFill>
        <p:spPr>
          <a:xfrm>
            <a:off x="538525" y="1098100"/>
            <a:ext cx="11114950" cy="544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 name="Shape 145"/>
        <p:cNvGrpSpPr/>
        <p:nvPr/>
      </p:nvGrpSpPr>
      <p:grpSpPr>
        <a:xfrm>
          <a:off x="0" y="0"/>
          <a:ext cx="0" cy="0"/>
          <a:chOff x="0" y="0"/>
          <a:chExt cx="0" cy="0"/>
        </a:xfrm>
      </p:grpSpPr>
      <p:sp>
        <p:nvSpPr>
          <p:cNvPr id="146" name="Google Shape;146;p19"/>
          <p:cNvSpPr txBox="1"/>
          <p:nvPr/>
        </p:nvSpPr>
        <p:spPr>
          <a:xfrm>
            <a:off x="6153350" y="874000"/>
            <a:ext cx="5333700" cy="6465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3600">
                <a:solidFill>
                  <a:schemeClr val="lt1"/>
                </a:solidFill>
                <a:latin typeface="Times New Roman"/>
                <a:ea typeface="Times New Roman"/>
                <a:cs typeface="Times New Roman"/>
                <a:sym typeface="Times New Roman"/>
              </a:rPr>
              <a:t>Hypothesis 2</a:t>
            </a:r>
            <a:endParaRPr b="1" sz="3600">
              <a:solidFill>
                <a:schemeClr val="lt1"/>
              </a:solidFill>
              <a:latin typeface="Times New Roman"/>
              <a:ea typeface="Times New Roman"/>
              <a:cs typeface="Times New Roman"/>
              <a:sym typeface="Times New Roman"/>
            </a:endParaRPr>
          </a:p>
        </p:txBody>
      </p:sp>
      <p:grpSp>
        <p:nvGrpSpPr>
          <p:cNvPr id="147" name="Google Shape;147;p19"/>
          <p:cNvGrpSpPr/>
          <p:nvPr/>
        </p:nvGrpSpPr>
        <p:grpSpPr>
          <a:xfrm>
            <a:off x="386299" y="1826701"/>
            <a:ext cx="11206601" cy="4184041"/>
            <a:chOff x="386299" y="1826702"/>
            <a:chExt cx="11206601" cy="4184041"/>
          </a:xfrm>
        </p:grpSpPr>
        <p:pic>
          <p:nvPicPr>
            <p:cNvPr descr="Free photo medium shot man holding device" id="148" name="Google Shape;148;p19"/>
            <p:cNvPicPr preferRelativeResize="0"/>
            <p:nvPr/>
          </p:nvPicPr>
          <p:blipFill rotWithShape="1">
            <a:blip r:embed="rId3">
              <a:alphaModFix/>
            </a:blip>
            <a:srcRect b="0" l="0" r="13524" t="0"/>
            <a:stretch/>
          </p:blipFill>
          <p:spPr>
            <a:xfrm>
              <a:off x="386299" y="1826701"/>
              <a:ext cx="5431664" cy="4184041"/>
            </a:xfrm>
            <a:prstGeom prst="rect">
              <a:avLst/>
            </a:prstGeom>
            <a:noFill/>
            <a:ln>
              <a:noFill/>
            </a:ln>
          </p:spPr>
        </p:pic>
        <p:sp>
          <p:nvSpPr>
            <p:cNvPr id="149" name="Google Shape;149;p19"/>
            <p:cNvSpPr txBox="1"/>
            <p:nvPr/>
          </p:nvSpPr>
          <p:spPr>
            <a:xfrm>
              <a:off x="6423000" y="2090982"/>
              <a:ext cx="5169900" cy="36555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en-US" sz="2200">
                  <a:solidFill>
                    <a:schemeClr val="lt1"/>
                  </a:solidFill>
                  <a:latin typeface="Times New Roman"/>
                  <a:ea typeface="Times New Roman"/>
                  <a:cs typeface="Times New Roman"/>
                  <a:sym typeface="Times New Roman"/>
                </a:rPr>
                <a:t>Certain sectors (e.g., healthcare, finance, government, energy) are more susceptible to cyber attacks than others due to the value of the data they hold, their role in national infrastructure, or varying levels of cybersecurity defenses they possess. </a:t>
              </a:r>
              <a:endParaRPr sz="2200">
                <a:solidFill>
                  <a:schemeClr val="dk1"/>
                </a:solidFill>
                <a:latin typeface="Times New Roman"/>
                <a:ea typeface="Times New Roman"/>
                <a:cs typeface="Times New Roman"/>
                <a:sym typeface="Times New Roma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3" name="Shape 153"/>
        <p:cNvGrpSpPr/>
        <p:nvPr/>
      </p:nvGrpSpPr>
      <p:grpSpPr>
        <a:xfrm>
          <a:off x="0" y="0"/>
          <a:ext cx="0" cy="0"/>
          <a:chOff x="0" y="0"/>
          <a:chExt cx="0" cy="0"/>
        </a:xfrm>
      </p:grpSpPr>
      <p:pic>
        <p:nvPicPr>
          <p:cNvPr id="154" name="Google Shape;154;p20"/>
          <p:cNvPicPr preferRelativeResize="0"/>
          <p:nvPr/>
        </p:nvPicPr>
        <p:blipFill rotWithShape="1">
          <a:blip r:embed="rId3">
            <a:alphaModFix/>
          </a:blip>
          <a:srcRect b="0" l="-1460" r="1460" t="0"/>
          <a:stretch/>
        </p:blipFill>
        <p:spPr>
          <a:xfrm>
            <a:off x="228800" y="1144050"/>
            <a:ext cx="4312975" cy="2670326"/>
          </a:xfrm>
          <a:prstGeom prst="rect">
            <a:avLst/>
          </a:prstGeom>
          <a:noFill/>
          <a:ln>
            <a:noFill/>
          </a:ln>
        </p:spPr>
      </p:pic>
      <p:pic>
        <p:nvPicPr>
          <p:cNvPr id="155" name="Google Shape;155;p20"/>
          <p:cNvPicPr preferRelativeResize="0"/>
          <p:nvPr/>
        </p:nvPicPr>
        <p:blipFill rotWithShape="1">
          <a:blip r:embed="rId4">
            <a:alphaModFix/>
          </a:blip>
          <a:srcRect b="21607" l="30722" r="31805" t="23426"/>
          <a:stretch/>
        </p:blipFill>
        <p:spPr>
          <a:xfrm>
            <a:off x="615512" y="4220475"/>
            <a:ext cx="829475" cy="808725"/>
          </a:xfrm>
          <a:prstGeom prst="rect">
            <a:avLst/>
          </a:prstGeom>
          <a:noFill/>
          <a:ln>
            <a:noFill/>
          </a:ln>
        </p:spPr>
      </p:pic>
      <p:sp>
        <p:nvSpPr>
          <p:cNvPr id="156" name="Google Shape;156;p20"/>
          <p:cNvSpPr txBox="1"/>
          <p:nvPr/>
        </p:nvSpPr>
        <p:spPr>
          <a:xfrm>
            <a:off x="122525" y="91450"/>
            <a:ext cx="119385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3600">
                <a:solidFill>
                  <a:schemeClr val="lt1"/>
                </a:solidFill>
                <a:latin typeface="Times New Roman"/>
                <a:ea typeface="Times New Roman"/>
                <a:cs typeface="Times New Roman"/>
                <a:sym typeface="Times New Roman"/>
              </a:rPr>
              <a:t>AWS Cloud Services</a:t>
            </a:r>
            <a:endParaRPr b="1" sz="3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3600">
              <a:solidFill>
                <a:schemeClr val="dk1"/>
              </a:solidFill>
              <a:latin typeface="Times New Roman"/>
              <a:ea typeface="Times New Roman"/>
              <a:cs typeface="Times New Roman"/>
              <a:sym typeface="Times New Roman"/>
            </a:endParaRPr>
          </a:p>
        </p:txBody>
      </p:sp>
      <p:sp>
        <p:nvSpPr>
          <p:cNvPr id="157" name="Google Shape;157;p20"/>
          <p:cNvSpPr txBox="1"/>
          <p:nvPr/>
        </p:nvSpPr>
        <p:spPr>
          <a:xfrm>
            <a:off x="1811125" y="4288800"/>
            <a:ext cx="3680100" cy="93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Font typeface="Arial"/>
              <a:buNone/>
            </a:pPr>
            <a:r>
              <a:rPr lang="en-US" sz="2300">
                <a:solidFill>
                  <a:schemeClr val="lt1"/>
                </a:solidFill>
                <a:latin typeface="Times New Roman"/>
                <a:ea typeface="Times New Roman"/>
                <a:cs typeface="Times New Roman"/>
                <a:sym typeface="Times New Roman"/>
              </a:rPr>
              <a:t>To write and deploy code that interacts with AWS services.</a:t>
            </a:r>
            <a:endParaRPr sz="2300">
              <a:solidFill>
                <a:schemeClr val="dk1"/>
              </a:solidFill>
              <a:latin typeface="Times New Roman"/>
              <a:ea typeface="Times New Roman"/>
              <a:cs typeface="Times New Roman"/>
              <a:sym typeface="Times New Roman"/>
            </a:endParaRPr>
          </a:p>
        </p:txBody>
      </p:sp>
      <p:pic>
        <p:nvPicPr>
          <p:cNvPr id="158" name="Google Shape;158;p20"/>
          <p:cNvPicPr preferRelativeResize="0"/>
          <p:nvPr/>
        </p:nvPicPr>
        <p:blipFill>
          <a:blip r:embed="rId5">
            <a:alphaModFix/>
          </a:blip>
          <a:stretch>
            <a:fillRect/>
          </a:stretch>
        </p:blipFill>
        <p:spPr>
          <a:xfrm flipH="1">
            <a:off x="563674" y="5512325"/>
            <a:ext cx="933176" cy="933176"/>
          </a:xfrm>
          <a:prstGeom prst="rect">
            <a:avLst/>
          </a:prstGeom>
          <a:noFill/>
          <a:ln>
            <a:noFill/>
          </a:ln>
        </p:spPr>
      </p:pic>
      <p:sp>
        <p:nvSpPr>
          <p:cNvPr id="159" name="Google Shape;159;p20"/>
          <p:cNvSpPr txBox="1"/>
          <p:nvPr/>
        </p:nvSpPr>
        <p:spPr>
          <a:xfrm>
            <a:off x="1904275" y="5512325"/>
            <a:ext cx="36801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solidFill>
                  <a:schemeClr val="lt1"/>
                </a:solidFill>
                <a:latin typeface="Times New Roman"/>
                <a:ea typeface="Times New Roman"/>
                <a:cs typeface="Times New Roman"/>
                <a:sym typeface="Times New Roman"/>
              </a:rPr>
              <a:t>To store the retrieved data</a:t>
            </a:r>
            <a:endParaRPr sz="2300">
              <a:solidFill>
                <a:schemeClr val="dk1"/>
              </a:solidFill>
              <a:latin typeface="Times New Roman"/>
              <a:ea typeface="Times New Roman"/>
              <a:cs typeface="Times New Roman"/>
              <a:sym typeface="Times New Roman"/>
            </a:endParaRPr>
          </a:p>
        </p:txBody>
      </p:sp>
      <p:pic>
        <p:nvPicPr>
          <p:cNvPr id="160" name="Google Shape;160;p20"/>
          <p:cNvPicPr preferRelativeResize="0"/>
          <p:nvPr/>
        </p:nvPicPr>
        <p:blipFill rotWithShape="1">
          <a:blip r:embed="rId6">
            <a:alphaModFix/>
          </a:blip>
          <a:srcRect b="15433" l="16031" r="17448" t="15667"/>
          <a:stretch/>
        </p:blipFill>
        <p:spPr>
          <a:xfrm>
            <a:off x="6684275" y="4170116"/>
            <a:ext cx="829476" cy="859090"/>
          </a:xfrm>
          <a:prstGeom prst="rect">
            <a:avLst/>
          </a:prstGeom>
          <a:noFill/>
          <a:ln>
            <a:noFill/>
          </a:ln>
        </p:spPr>
      </p:pic>
      <p:sp>
        <p:nvSpPr>
          <p:cNvPr id="161" name="Google Shape;161;p20"/>
          <p:cNvSpPr txBox="1"/>
          <p:nvPr/>
        </p:nvSpPr>
        <p:spPr>
          <a:xfrm>
            <a:off x="8070400" y="4164300"/>
            <a:ext cx="3680100" cy="933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300">
                <a:solidFill>
                  <a:schemeClr val="lt1"/>
                </a:solidFill>
                <a:latin typeface="Times New Roman"/>
                <a:ea typeface="Times New Roman"/>
                <a:cs typeface="Times New Roman"/>
                <a:sym typeface="Times New Roman"/>
              </a:rPr>
              <a:t>To write a function to call the API and process the data.</a:t>
            </a:r>
            <a:endParaRPr sz="2300">
              <a:solidFill>
                <a:schemeClr val="dk1"/>
              </a:solidFill>
              <a:latin typeface="Times New Roman"/>
              <a:ea typeface="Times New Roman"/>
              <a:cs typeface="Times New Roman"/>
              <a:sym typeface="Times New Roman"/>
            </a:endParaRPr>
          </a:p>
        </p:txBody>
      </p:sp>
      <p:sp>
        <p:nvSpPr>
          <p:cNvPr id="162" name="Google Shape;162;p20"/>
          <p:cNvSpPr txBox="1"/>
          <p:nvPr/>
        </p:nvSpPr>
        <p:spPr>
          <a:xfrm>
            <a:off x="7989750" y="5387950"/>
            <a:ext cx="4202100" cy="136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300">
                <a:solidFill>
                  <a:schemeClr val="lt1"/>
                </a:solidFill>
                <a:latin typeface="Times New Roman"/>
                <a:ea typeface="Times New Roman"/>
                <a:cs typeface="Times New Roman"/>
                <a:sym typeface="Times New Roman"/>
              </a:rPr>
              <a:t>Alternate of VS Code - </a:t>
            </a:r>
            <a:r>
              <a:rPr lang="en-US" sz="2300">
                <a:solidFill>
                  <a:schemeClr val="lt1"/>
                </a:solidFill>
                <a:latin typeface="Times New Roman"/>
                <a:ea typeface="Times New Roman"/>
                <a:cs typeface="Times New Roman"/>
                <a:sym typeface="Times New Roman"/>
              </a:rPr>
              <a:t>Sagemaker.</a:t>
            </a:r>
            <a:endParaRPr sz="2300">
              <a:solidFill>
                <a:schemeClr val="lt1"/>
              </a:solidFill>
              <a:latin typeface="Times New Roman"/>
              <a:ea typeface="Times New Roman"/>
              <a:cs typeface="Times New Roman"/>
              <a:sym typeface="Times New Roman"/>
            </a:endParaRPr>
          </a:p>
        </p:txBody>
      </p:sp>
      <p:pic>
        <p:nvPicPr>
          <p:cNvPr id="163" name="Google Shape;163;p20"/>
          <p:cNvPicPr preferRelativeResize="0"/>
          <p:nvPr/>
        </p:nvPicPr>
        <p:blipFill rotWithShape="1">
          <a:blip r:embed="rId7">
            <a:alphaModFix/>
          </a:blip>
          <a:srcRect b="11300" l="28869" r="28979" t="12444"/>
          <a:stretch/>
        </p:blipFill>
        <p:spPr>
          <a:xfrm>
            <a:off x="6632425" y="5494700"/>
            <a:ext cx="933176" cy="844060"/>
          </a:xfrm>
          <a:prstGeom prst="rect">
            <a:avLst/>
          </a:prstGeom>
          <a:noFill/>
          <a:ln>
            <a:noFill/>
          </a:ln>
        </p:spPr>
      </p:pic>
      <p:sp>
        <p:nvSpPr>
          <p:cNvPr id="164" name="Google Shape;164;p20"/>
          <p:cNvSpPr txBox="1"/>
          <p:nvPr/>
        </p:nvSpPr>
        <p:spPr>
          <a:xfrm>
            <a:off x="4781675" y="1418900"/>
            <a:ext cx="6968700" cy="245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2600">
                <a:solidFill>
                  <a:schemeClr val="lt1"/>
                </a:solidFill>
                <a:latin typeface="Times New Roman"/>
                <a:ea typeface="Times New Roman"/>
                <a:cs typeface="Times New Roman"/>
                <a:sym typeface="Times New Roman"/>
              </a:rPr>
              <a:t>We are utilizing AWS to efficiently process large volumes of data, perform in-depth analysis, and generate insightful visualizations on cyber threats.</a:t>
            </a:r>
            <a:endParaRPr sz="2600">
              <a:solidFill>
                <a:schemeClr val="lt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8" name="Shape 168"/>
        <p:cNvGrpSpPr/>
        <p:nvPr/>
      </p:nvGrpSpPr>
      <p:grpSpPr>
        <a:xfrm>
          <a:off x="0" y="0"/>
          <a:ext cx="0" cy="0"/>
          <a:chOff x="0" y="0"/>
          <a:chExt cx="0" cy="0"/>
        </a:xfrm>
      </p:grpSpPr>
      <p:grpSp>
        <p:nvGrpSpPr>
          <p:cNvPr id="169" name="Google Shape;169;p21"/>
          <p:cNvGrpSpPr/>
          <p:nvPr/>
        </p:nvGrpSpPr>
        <p:grpSpPr>
          <a:xfrm>
            <a:off x="344637" y="1027125"/>
            <a:ext cx="11502713" cy="5627284"/>
            <a:chOff x="601907" y="1401816"/>
            <a:chExt cx="11502713" cy="5198415"/>
          </a:xfrm>
        </p:grpSpPr>
        <p:sp>
          <p:nvSpPr>
            <p:cNvPr id="170" name="Google Shape;170;p21"/>
            <p:cNvSpPr txBox="1"/>
            <p:nvPr/>
          </p:nvSpPr>
          <p:spPr>
            <a:xfrm>
              <a:off x="3297820" y="1401816"/>
              <a:ext cx="8806800" cy="9030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SzPts val="1100"/>
                <a:buNone/>
              </a:pPr>
              <a:r>
                <a:rPr lang="en-US" sz="2300">
                  <a:solidFill>
                    <a:schemeClr val="lt1"/>
                  </a:solidFill>
                  <a:latin typeface="Times New Roman"/>
                  <a:ea typeface="Times New Roman"/>
                  <a:cs typeface="Times New Roman"/>
                  <a:sym typeface="Times New Roman"/>
                </a:rPr>
                <a:t>IMPERVA, an </a:t>
              </a:r>
              <a:r>
                <a:rPr lang="en-US" sz="2300">
                  <a:solidFill>
                    <a:schemeClr val="lt1"/>
                  </a:solidFill>
                  <a:latin typeface="Times New Roman"/>
                  <a:ea typeface="Times New Roman"/>
                  <a:cs typeface="Times New Roman"/>
                  <a:sym typeface="Times New Roman"/>
                </a:rPr>
                <a:t>American cyber security software and services company which provides protection to enterprise data and application software.</a:t>
              </a:r>
              <a:endParaRPr sz="2300">
                <a:solidFill>
                  <a:schemeClr val="lt1"/>
                </a:solidFill>
                <a:latin typeface="Times New Roman"/>
                <a:ea typeface="Times New Roman"/>
                <a:cs typeface="Times New Roman"/>
                <a:sym typeface="Times New Roman"/>
              </a:endParaRPr>
            </a:p>
          </p:txBody>
        </p:sp>
        <p:grpSp>
          <p:nvGrpSpPr>
            <p:cNvPr id="171" name="Google Shape;171;p21"/>
            <p:cNvGrpSpPr/>
            <p:nvPr/>
          </p:nvGrpSpPr>
          <p:grpSpPr>
            <a:xfrm>
              <a:off x="601907" y="3774831"/>
              <a:ext cx="11414100" cy="2825400"/>
              <a:chOff x="601907" y="3774831"/>
              <a:chExt cx="11414100" cy="2825400"/>
            </a:xfrm>
          </p:grpSpPr>
          <p:sp>
            <p:nvSpPr>
              <p:cNvPr id="172" name="Google Shape;172;p21"/>
              <p:cNvSpPr/>
              <p:nvPr/>
            </p:nvSpPr>
            <p:spPr>
              <a:xfrm>
                <a:off x="601907" y="3774831"/>
                <a:ext cx="11414100" cy="2825400"/>
              </a:xfrm>
              <a:prstGeom prst="rect">
                <a:avLst/>
              </a:prstGeom>
              <a:solidFill>
                <a:srgbClr val="7F7F7F">
                  <a:alpha val="3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Montserrat"/>
                  <a:ea typeface="Montserrat"/>
                  <a:cs typeface="Montserrat"/>
                  <a:sym typeface="Montserrat"/>
                </a:endParaRPr>
              </a:p>
            </p:txBody>
          </p:sp>
          <p:grpSp>
            <p:nvGrpSpPr>
              <p:cNvPr id="173" name="Google Shape;173;p21"/>
              <p:cNvGrpSpPr/>
              <p:nvPr/>
            </p:nvGrpSpPr>
            <p:grpSpPr>
              <a:xfrm>
                <a:off x="938029" y="4386272"/>
                <a:ext cx="10742152" cy="2178848"/>
                <a:chOff x="418367" y="3915509"/>
                <a:chExt cx="10742152" cy="2178848"/>
              </a:xfrm>
            </p:grpSpPr>
            <p:grpSp>
              <p:nvGrpSpPr>
                <p:cNvPr id="174" name="Google Shape;174;p21"/>
                <p:cNvGrpSpPr/>
                <p:nvPr/>
              </p:nvGrpSpPr>
              <p:grpSpPr>
                <a:xfrm>
                  <a:off x="418367" y="3915509"/>
                  <a:ext cx="2881800" cy="2178848"/>
                  <a:chOff x="418367" y="3915509"/>
                  <a:chExt cx="2881800" cy="2178848"/>
                </a:xfrm>
              </p:grpSpPr>
              <p:sp>
                <p:nvSpPr>
                  <p:cNvPr id="175" name="Google Shape;175;p21"/>
                  <p:cNvSpPr/>
                  <p:nvPr/>
                </p:nvSpPr>
                <p:spPr>
                  <a:xfrm>
                    <a:off x="418367" y="3915509"/>
                    <a:ext cx="797100" cy="797100"/>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900">
                        <a:solidFill>
                          <a:schemeClr val="lt1"/>
                        </a:solidFill>
                        <a:latin typeface="Times New Roman"/>
                        <a:ea typeface="Times New Roman"/>
                        <a:cs typeface="Times New Roman"/>
                        <a:sym typeface="Times New Roman"/>
                      </a:rPr>
                      <a:t>01</a:t>
                    </a:r>
                    <a:endParaRPr sz="2300">
                      <a:latin typeface="Times New Roman"/>
                      <a:ea typeface="Times New Roman"/>
                      <a:cs typeface="Times New Roman"/>
                      <a:sym typeface="Times New Roman"/>
                    </a:endParaRPr>
                  </a:p>
                </p:txBody>
              </p:sp>
              <p:sp>
                <p:nvSpPr>
                  <p:cNvPr id="176" name="Google Shape;176;p21"/>
                  <p:cNvSpPr txBox="1"/>
                  <p:nvPr/>
                </p:nvSpPr>
                <p:spPr>
                  <a:xfrm>
                    <a:off x="418367" y="4871557"/>
                    <a:ext cx="2881800" cy="12228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SzPts val="1100"/>
                      <a:buNone/>
                    </a:pPr>
                    <a:r>
                      <a:rPr lang="en-US" sz="2000">
                        <a:solidFill>
                          <a:schemeClr val="lt1"/>
                        </a:solidFill>
                        <a:latin typeface="Times New Roman"/>
                        <a:ea typeface="Times New Roman"/>
                        <a:cs typeface="Times New Roman"/>
                        <a:sym typeface="Times New Roman"/>
                      </a:rPr>
                      <a:t>Retrieve data through API links and process GZIP files with AWS Lambda.</a:t>
                    </a:r>
                    <a:endParaRPr sz="2000">
                      <a:solidFill>
                        <a:schemeClr val="lt1"/>
                      </a:solidFill>
                      <a:latin typeface="Times New Roman"/>
                      <a:ea typeface="Times New Roman"/>
                      <a:cs typeface="Times New Roman"/>
                      <a:sym typeface="Times New Roman"/>
                    </a:endParaRPr>
                  </a:p>
                </p:txBody>
              </p:sp>
            </p:grpSp>
            <p:grpSp>
              <p:nvGrpSpPr>
                <p:cNvPr id="177" name="Google Shape;177;p21"/>
                <p:cNvGrpSpPr/>
                <p:nvPr/>
              </p:nvGrpSpPr>
              <p:grpSpPr>
                <a:xfrm>
                  <a:off x="4348528" y="3915509"/>
                  <a:ext cx="2881800" cy="1752248"/>
                  <a:chOff x="4348528" y="3915509"/>
                  <a:chExt cx="2881800" cy="1752248"/>
                </a:xfrm>
              </p:grpSpPr>
              <p:sp>
                <p:nvSpPr>
                  <p:cNvPr id="178" name="Google Shape;178;p21"/>
                  <p:cNvSpPr/>
                  <p:nvPr/>
                </p:nvSpPr>
                <p:spPr>
                  <a:xfrm>
                    <a:off x="4348528" y="3915509"/>
                    <a:ext cx="797100" cy="797100"/>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900">
                        <a:solidFill>
                          <a:schemeClr val="lt1"/>
                        </a:solidFill>
                        <a:latin typeface="Times New Roman"/>
                        <a:ea typeface="Times New Roman"/>
                        <a:cs typeface="Times New Roman"/>
                        <a:sym typeface="Times New Roman"/>
                      </a:rPr>
                      <a:t>02</a:t>
                    </a:r>
                    <a:endParaRPr sz="2900">
                      <a:latin typeface="Times New Roman"/>
                      <a:ea typeface="Times New Roman"/>
                      <a:cs typeface="Times New Roman"/>
                      <a:sym typeface="Times New Roman"/>
                    </a:endParaRPr>
                  </a:p>
                </p:txBody>
              </p:sp>
              <p:sp>
                <p:nvSpPr>
                  <p:cNvPr id="179" name="Google Shape;179;p21"/>
                  <p:cNvSpPr txBox="1"/>
                  <p:nvPr/>
                </p:nvSpPr>
                <p:spPr>
                  <a:xfrm>
                    <a:off x="4348528" y="4871557"/>
                    <a:ext cx="2881800" cy="7962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SzPts val="1100"/>
                      <a:buNone/>
                    </a:pPr>
                    <a:r>
                      <a:rPr lang="en-US" sz="2000">
                        <a:solidFill>
                          <a:schemeClr val="lt1"/>
                        </a:solidFill>
                        <a:latin typeface="Times New Roman"/>
                        <a:ea typeface="Times New Roman"/>
                        <a:cs typeface="Times New Roman"/>
                        <a:sym typeface="Times New Roman"/>
                      </a:rPr>
                      <a:t>Prepare and clean data for analysis.</a:t>
                    </a:r>
                    <a:endParaRPr sz="2000">
                      <a:solidFill>
                        <a:schemeClr val="lt1"/>
                      </a:solidFill>
                      <a:latin typeface="Times New Roman"/>
                      <a:ea typeface="Times New Roman"/>
                      <a:cs typeface="Times New Roman"/>
                      <a:sym typeface="Times New Roman"/>
                    </a:endParaRPr>
                  </a:p>
                </p:txBody>
              </p:sp>
            </p:grpSp>
            <p:grpSp>
              <p:nvGrpSpPr>
                <p:cNvPr id="180" name="Google Shape;180;p21"/>
                <p:cNvGrpSpPr/>
                <p:nvPr/>
              </p:nvGrpSpPr>
              <p:grpSpPr>
                <a:xfrm>
                  <a:off x="8278689" y="3923211"/>
                  <a:ext cx="2881830" cy="2101022"/>
                  <a:chOff x="8278689" y="3915509"/>
                  <a:chExt cx="2881830" cy="2101022"/>
                </a:xfrm>
              </p:grpSpPr>
              <p:sp>
                <p:nvSpPr>
                  <p:cNvPr id="181" name="Google Shape;181;p21"/>
                  <p:cNvSpPr/>
                  <p:nvPr/>
                </p:nvSpPr>
                <p:spPr>
                  <a:xfrm>
                    <a:off x="8278689" y="3915509"/>
                    <a:ext cx="797100" cy="797100"/>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900">
                        <a:solidFill>
                          <a:schemeClr val="lt1"/>
                        </a:solidFill>
                        <a:latin typeface="Times New Roman"/>
                        <a:ea typeface="Times New Roman"/>
                        <a:cs typeface="Times New Roman"/>
                        <a:sym typeface="Times New Roman"/>
                      </a:rPr>
                      <a:t>03</a:t>
                    </a:r>
                    <a:endParaRPr sz="2300">
                      <a:latin typeface="Times New Roman"/>
                      <a:ea typeface="Times New Roman"/>
                      <a:cs typeface="Times New Roman"/>
                      <a:sym typeface="Times New Roman"/>
                    </a:endParaRPr>
                  </a:p>
                </p:txBody>
              </p:sp>
              <p:sp>
                <p:nvSpPr>
                  <p:cNvPr id="182" name="Google Shape;182;p21"/>
                  <p:cNvSpPr txBox="1"/>
                  <p:nvPr/>
                </p:nvSpPr>
                <p:spPr>
                  <a:xfrm>
                    <a:off x="8278719" y="4793731"/>
                    <a:ext cx="2881800" cy="1222800"/>
                  </a:xfrm>
                  <a:prstGeom prst="rect">
                    <a:avLst/>
                  </a:prstGeom>
                  <a:noFill/>
                  <a:ln>
                    <a:noFill/>
                  </a:ln>
                </p:spPr>
                <p:txBody>
                  <a:bodyPr anchorCtr="0" anchor="t" bIns="45700" lIns="91425" spcFirstLastPara="1" rIns="91425" wrap="square" tIns="45700">
                    <a:spAutoFit/>
                  </a:bodyPr>
                  <a:lstStyle/>
                  <a:p>
                    <a:pPr indent="0" lvl="0" marL="0" rtl="0" algn="l">
                      <a:lnSpc>
                        <a:spcPct val="150000"/>
                      </a:lnSpc>
                      <a:spcBef>
                        <a:spcPts val="0"/>
                      </a:spcBef>
                      <a:spcAft>
                        <a:spcPts val="0"/>
                      </a:spcAft>
                      <a:buSzPts val="1100"/>
                      <a:buNone/>
                    </a:pPr>
                    <a:r>
                      <a:rPr lang="en-US" sz="2000">
                        <a:solidFill>
                          <a:schemeClr val="lt1"/>
                        </a:solidFill>
                        <a:latin typeface="Times New Roman"/>
                        <a:ea typeface="Times New Roman"/>
                        <a:cs typeface="Times New Roman"/>
                        <a:sym typeface="Times New Roman"/>
                      </a:rPr>
                      <a:t>Store and manage data using Amazon S3 and additional AWS services.</a:t>
                    </a:r>
                    <a:endParaRPr sz="2000">
                      <a:solidFill>
                        <a:schemeClr val="lt1"/>
                      </a:solidFill>
                      <a:latin typeface="Times New Roman"/>
                      <a:ea typeface="Times New Roman"/>
                      <a:cs typeface="Times New Roman"/>
                      <a:sym typeface="Times New Roman"/>
                    </a:endParaRPr>
                  </a:p>
                </p:txBody>
              </p:sp>
            </p:grpSp>
          </p:grpSp>
        </p:grpSp>
      </p:grpSp>
      <p:sp>
        <p:nvSpPr>
          <p:cNvPr id="183" name="Google Shape;183;p21"/>
          <p:cNvSpPr txBox="1"/>
          <p:nvPr/>
        </p:nvSpPr>
        <p:spPr>
          <a:xfrm>
            <a:off x="1688475" y="4473900"/>
            <a:ext cx="21033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Times New Roman"/>
                <a:ea typeface="Times New Roman"/>
                <a:cs typeface="Times New Roman"/>
                <a:sym typeface="Times New Roman"/>
              </a:rPr>
              <a:t>Extract</a:t>
            </a:r>
            <a:endParaRPr sz="2800">
              <a:solidFill>
                <a:schemeClr val="lt1"/>
              </a:solidFill>
              <a:latin typeface="Times New Roman"/>
              <a:ea typeface="Times New Roman"/>
              <a:cs typeface="Times New Roman"/>
              <a:sym typeface="Times New Roman"/>
            </a:endParaRPr>
          </a:p>
        </p:txBody>
      </p:sp>
      <p:sp>
        <p:nvSpPr>
          <p:cNvPr id="184" name="Google Shape;184;p21"/>
          <p:cNvSpPr txBox="1"/>
          <p:nvPr/>
        </p:nvSpPr>
        <p:spPr>
          <a:xfrm>
            <a:off x="5632625" y="4399800"/>
            <a:ext cx="2340300" cy="39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Times New Roman"/>
                <a:ea typeface="Times New Roman"/>
                <a:cs typeface="Times New Roman"/>
                <a:sym typeface="Times New Roman"/>
              </a:rPr>
              <a:t>Transform</a:t>
            </a:r>
            <a:endParaRPr sz="2800">
              <a:solidFill>
                <a:schemeClr val="lt1"/>
              </a:solidFill>
              <a:latin typeface="Times New Roman"/>
              <a:ea typeface="Times New Roman"/>
              <a:cs typeface="Times New Roman"/>
              <a:sym typeface="Times New Roman"/>
            </a:endParaRPr>
          </a:p>
        </p:txBody>
      </p:sp>
      <p:sp>
        <p:nvSpPr>
          <p:cNvPr id="185" name="Google Shape;185;p21"/>
          <p:cNvSpPr txBox="1"/>
          <p:nvPr/>
        </p:nvSpPr>
        <p:spPr>
          <a:xfrm>
            <a:off x="9555775" y="4288650"/>
            <a:ext cx="2103300" cy="6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lt1"/>
                </a:solidFill>
                <a:latin typeface="Times New Roman"/>
                <a:ea typeface="Times New Roman"/>
                <a:cs typeface="Times New Roman"/>
                <a:sym typeface="Times New Roman"/>
              </a:rPr>
              <a:t>Load</a:t>
            </a:r>
            <a:endParaRPr sz="2800">
              <a:solidFill>
                <a:schemeClr val="lt1"/>
              </a:solidFill>
              <a:latin typeface="Times New Roman"/>
              <a:ea typeface="Times New Roman"/>
              <a:cs typeface="Times New Roman"/>
              <a:sym typeface="Times New Roman"/>
            </a:endParaRPr>
          </a:p>
        </p:txBody>
      </p:sp>
      <p:sp>
        <p:nvSpPr>
          <p:cNvPr id="186" name="Google Shape;186;p21"/>
          <p:cNvSpPr txBox="1"/>
          <p:nvPr/>
        </p:nvSpPr>
        <p:spPr>
          <a:xfrm>
            <a:off x="552075" y="185825"/>
            <a:ext cx="11502900" cy="9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US" sz="3600">
                <a:solidFill>
                  <a:schemeClr val="lt1"/>
                </a:solidFill>
                <a:latin typeface="Times New Roman"/>
                <a:ea typeface="Times New Roman"/>
                <a:cs typeface="Times New Roman"/>
                <a:sym typeface="Times New Roman"/>
              </a:rPr>
              <a:t>Data Source and Integration</a:t>
            </a:r>
            <a:endParaRPr b="1" sz="3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pic>
        <p:nvPicPr>
          <p:cNvPr id="187" name="Google Shape;187;p21"/>
          <p:cNvPicPr preferRelativeResize="0"/>
          <p:nvPr/>
        </p:nvPicPr>
        <p:blipFill>
          <a:blip r:embed="rId3">
            <a:alphaModFix/>
          </a:blip>
          <a:stretch>
            <a:fillRect/>
          </a:stretch>
        </p:blipFill>
        <p:spPr>
          <a:xfrm>
            <a:off x="344625" y="1175525"/>
            <a:ext cx="2571175" cy="2060500"/>
          </a:xfrm>
          <a:prstGeom prst="rect">
            <a:avLst/>
          </a:prstGeom>
          <a:noFill/>
          <a:ln>
            <a:noFill/>
          </a:ln>
        </p:spPr>
      </p:pic>
      <p:sp>
        <p:nvSpPr>
          <p:cNvPr id="188" name="Google Shape;188;p21"/>
          <p:cNvSpPr txBox="1"/>
          <p:nvPr/>
        </p:nvSpPr>
        <p:spPr>
          <a:xfrm>
            <a:off x="3087625" y="2303404"/>
            <a:ext cx="8277000" cy="112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2300">
                <a:solidFill>
                  <a:schemeClr val="lt1"/>
                </a:solidFill>
                <a:latin typeface="Times New Roman"/>
                <a:ea typeface="Times New Roman"/>
                <a:cs typeface="Times New Roman"/>
                <a:sym typeface="Times New Roman"/>
              </a:rPr>
              <a:t>APIs have access to the GZIP data for each day, and we are thinking of accessing the week’s data each time we run the analysis.</a:t>
            </a:r>
            <a:endParaRPr sz="23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447">
      <a:dk1>
        <a:srgbClr val="000000"/>
      </a:dk1>
      <a:lt1>
        <a:srgbClr val="FFFFFF"/>
      </a:lt1>
      <a:dk2>
        <a:srgbClr val="262626"/>
      </a:dk2>
      <a:lt2>
        <a:srgbClr val="FFFFFF"/>
      </a:lt2>
      <a:accent1>
        <a:srgbClr val="080C39"/>
      </a:accent1>
      <a:accent2>
        <a:srgbClr val="18297E"/>
      </a:accent2>
      <a:accent3>
        <a:srgbClr val="41258C"/>
      </a:accent3>
      <a:accent4>
        <a:srgbClr val="320175"/>
      </a:accent4>
      <a:accent5>
        <a:srgbClr val="2993FF"/>
      </a:accent5>
      <a:accent6>
        <a:srgbClr val="7F739A"/>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